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3" r:id="rId3"/>
    <p:sldId id="256" r:id="rId4"/>
    <p:sldId id="257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0" r:id="rId14"/>
    <p:sldId id="283" r:id="rId15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48"/>
    <a:srgbClr val="003EA5"/>
    <a:srgbClr val="00009E"/>
    <a:srgbClr val="5C81B3"/>
    <a:srgbClr val="CC3A00"/>
    <a:srgbClr val="00CC3A"/>
    <a:srgbClr val="F9AF4D"/>
    <a:srgbClr val="C7D751"/>
    <a:srgbClr val="C0D23A"/>
    <a:srgbClr val="CDDB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86" autoAdjust="0"/>
    <p:restoredTop sz="94654" autoAdjust="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350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162" y="-84"/>
      </p:cViewPr>
      <p:guideLst>
        <p:guide orient="horz" pos="2952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autoTitleDeleted val="1"/>
    <c:plotArea>
      <c:layout>
        <c:manualLayout>
          <c:layoutTarget val="inner"/>
          <c:xMode val="edge"/>
          <c:yMode val="edge"/>
          <c:x val="0.48891530385625004"/>
          <c:y val="1.8750000000000041E-2"/>
          <c:w val="0.52807017543859924"/>
          <c:h val="0.9406250000000030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spPr>
              <a:solidFill>
                <a:srgbClr val="7C878E"/>
              </a:solidFill>
            </c:spPr>
          </c:dPt>
          <c:dPt>
            <c:idx val="1"/>
            <c:spPr>
              <a:solidFill>
                <a:srgbClr val="E5D983"/>
              </a:solidFill>
            </c:spPr>
          </c:dPt>
          <c:dPt>
            <c:idx val="2"/>
            <c:spPr>
              <a:solidFill>
                <a:srgbClr val="0654B2"/>
              </a:solidFill>
            </c:spPr>
          </c:dPt>
          <c:dPt>
            <c:idx val="3"/>
            <c:spPr>
              <a:solidFill>
                <a:srgbClr val="C1C1C7"/>
              </a:solidFill>
            </c:spPr>
          </c:dPt>
          <c:dPt>
            <c:idx val="4"/>
            <c:spPr>
              <a:solidFill>
                <a:srgbClr val="C3D7EE"/>
              </a:solidFill>
            </c:spPr>
          </c:dPt>
          <c:dLbls>
            <c:showVal val="1"/>
            <c:showLeaderLines val="1"/>
          </c:dLbls>
          <c:cat>
            <c:strRef>
              <c:f>Feuil1!$A$2:$A$6</c:f>
              <c:strCache>
                <c:ptCount val="5"/>
                <c:pt idx="0">
                  <c:v>colour 1  R: 124 G: 135 B: 142</c:v>
                </c:pt>
                <c:pt idx="1">
                  <c:v>colour 2  R: 229 G: 217 B: 131</c:v>
                </c:pt>
                <c:pt idx="2">
                  <c:v>colour 3  R: 6 G: 84 B: 178</c:v>
                </c:pt>
                <c:pt idx="3">
                  <c:v>colour 4  R: 193 G: 193 B: 199</c:v>
                </c:pt>
                <c:pt idx="4">
                  <c:v>colour 5  R: 195 G: 215 B: 238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</c:ser>
        <c:firstSliceAng val="0"/>
        <c:holeSize val="35"/>
      </c:doughnutChart>
    </c:plotArea>
    <c:legend>
      <c:legendPos val="l"/>
      <c:layout>
        <c:manualLayout>
          <c:xMode val="edge"/>
          <c:yMode val="edge"/>
          <c:x val="1.7628205128205163E-2"/>
          <c:y val="0.10230708661417305"/>
          <c:w val="0.41514826872602462"/>
          <c:h val="0.29163554555680526"/>
        </c:manualLayout>
      </c:layout>
    </c:legend>
    <c:plotVisOnly val="1"/>
  </c:chart>
  <c:txPr>
    <a:bodyPr/>
    <a:lstStyle/>
    <a:p>
      <a:pPr>
        <a:defRPr lang="en-CA" sz="1800" noProof="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autoTitleDeleted val="1"/>
    <c:plotArea>
      <c:layout>
        <c:manualLayout>
          <c:layoutTarget val="inner"/>
          <c:xMode val="edge"/>
          <c:yMode val="edge"/>
          <c:x val="8.0350538451984366E-2"/>
          <c:y val="9.4292608585221267E-3"/>
          <c:w val="0.85380976994460001"/>
          <c:h val="0.8210916941835418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Solvency ratio</c:v>
                </c:pt>
              </c:strCache>
            </c:strRef>
          </c:tx>
          <c:spPr>
            <a:solidFill>
              <a:srgbClr val="C3D7EE"/>
            </a:solidFill>
            <a:ln w="38882">
              <a:noFill/>
            </a:ln>
          </c:spPr>
          <c:dPt>
            <c:idx val="7"/>
            <c:spPr>
              <a:solidFill>
                <a:srgbClr val="E5D983"/>
              </a:solidFill>
              <a:ln w="38882">
                <a:noFill/>
              </a:ln>
            </c:spPr>
          </c:dPt>
          <c:dLbls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fr-FR"/>
              </a:p>
            </c:txPr>
            <c:dLblPos val="inEnd"/>
            <c:showVal val="1"/>
          </c:dLbls>
          <c:cat>
            <c:strRef>
              <c:f>Sheet1!$B$1:$I$1</c:f>
              <c:strCache>
                <c:ptCount val="8"/>
                <c:pt idx="0">
                  <c:v>Q1/13</c:v>
                </c:pt>
                <c:pt idx="1">
                  <c:v>Q2/13</c:v>
                </c:pt>
                <c:pt idx="2">
                  <c:v>Q3/13</c:v>
                </c:pt>
                <c:pt idx="3">
                  <c:v>Q4/13</c:v>
                </c:pt>
                <c:pt idx="4">
                  <c:v>Q1/14</c:v>
                </c:pt>
                <c:pt idx="5">
                  <c:v>Q2/14</c:v>
                </c:pt>
                <c:pt idx="6">
                  <c:v>Q3/14</c:v>
                </c:pt>
                <c:pt idx="7">
                  <c:v>Q4/14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196</c:v>
                </c:pt>
                <c:pt idx="1">
                  <c:v>194</c:v>
                </c:pt>
                <c:pt idx="2">
                  <c:v>197</c:v>
                </c:pt>
                <c:pt idx="3">
                  <c:v>189</c:v>
                </c:pt>
                <c:pt idx="4">
                  <c:v>186</c:v>
                </c:pt>
                <c:pt idx="5">
                  <c:v>200</c:v>
                </c:pt>
                <c:pt idx="6">
                  <c:v>211</c:v>
                </c:pt>
                <c:pt idx="7">
                  <c:v>100</c:v>
                </c:pt>
              </c:numCache>
            </c:numRef>
          </c:val>
        </c:ser>
        <c:dLbls>
          <c:showVal val="1"/>
        </c:dLbls>
        <c:gapWidth val="42"/>
        <c:overlap val="100"/>
        <c:axId val="102806656"/>
        <c:axId val="102808192"/>
      </c:barChart>
      <c:catAx>
        <c:axId val="102806656"/>
        <c:scaling>
          <c:orientation val="minMax"/>
        </c:scaling>
        <c:axPos val="b"/>
        <c:numFmt formatCode="General" sourceLinked="1"/>
        <c:tickLblPos val="nextTo"/>
        <c:spPr>
          <a:ln w="14581">
            <a:noFill/>
          </a:ln>
        </c:spPr>
        <c:txPr>
          <a:bodyPr rot="0" vert="horz"/>
          <a:lstStyle/>
          <a:p>
            <a:pPr>
              <a:defRPr sz="1400">
                <a:latin typeface="Calibri" pitchFamily="34" charset="0"/>
              </a:defRPr>
            </a:pPr>
            <a:endParaRPr lang="fr-FR"/>
          </a:p>
        </c:txPr>
        <c:crossAx val="102808192"/>
        <c:crosses val="autoZero"/>
        <c:auto val="1"/>
        <c:lblAlgn val="ctr"/>
        <c:lblOffset val="0"/>
        <c:tickLblSkip val="1"/>
        <c:tickMarkSkip val="1"/>
      </c:catAx>
      <c:valAx>
        <c:axId val="102808192"/>
        <c:scaling>
          <c:orientation val="minMax"/>
          <c:max val="240"/>
          <c:min val="0"/>
        </c:scaling>
        <c:delete val="1"/>
        <c:axPos val="l"/>
        <c:numFmt formatCode="#,##0.0" sourceLinked="0"/>
        <c:tickLblPos val="none"/>
        <c:crossAx val="102806656"/>
        <c:crosses val="autoZero"/>
        <c:crossBetween val="between"/>
        <c:majorUnit val="20"/>
        <c:minorUnit val="10"/>
      </c:valAx>
      <c:spPr>
        <a:noFill/>
        <a:ln w="3888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lang="en-CA" sz="2755" b="1" i="0" u="none" strike="noStrike" baseline="0" noProof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CA"/>
  <c:chart>
    <c:plotArea>
      <c:layout>
        <c:manualLayout>
          <c:layoutTarget val="inner"/>
          <c:xMode val="edge"/>
          <c:yMode val="edge"/>
          <c:x val="7.5739314221497003E-2"/>
          <c:y val="5.7739983623219103E-2"/>
          <c:w val="0.89226956159433957"/>
          <c:h val="0.8284798065916025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rgbClr val="7C878E"/>
            </a:solidFill>
            <a:ln w="23034">
              <a:noFill/>
            </a:ln>
          </c:spPr>
          <c:dLbls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fr-FR"/>
              </a:p>
            </c:txPr>
            <c:dLblPos val="ctr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Sheet1!$B$2:$H$2</c:f>
              <c:numCache>
                <c:formatCode>0.0</c:formatCode>
                <c:ptCount val="7"/>
                <c:pt idx="0">
                  <c:v>28.9</c:v>
                </c:pt>
                <c:pt idx="1">
                  <c:v>34.9</c:v>
                </c:pt>
                <c:pt idx="2">
                  <c:v>32.200000000000003</c:v>
                </c:pt>
                <c:pt idx="3">
                  <c:v>28.4</c:v>
                </c:pt>
                <c:pt idx="4">
                  <c:v>38.700000000000003</c:v>
                </c:pt>
                <c:pt idx="5">
                  <c:v>46.3</c:v>
                </c:pt>
                <c:pt idx="6">
                  <c:v>36.300000000000004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E5D983"/>
            </a:solidFill>
            <a:ln w="23034">
              <a:noFill/>
            </a:ln>
          </c:spPr>
          <c:dLbls>
            <c:numFmt formatCode="#,##0.0" sourceLinked="0"/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fr-FR"/>
              </a:p>
            </c:txPr>
            <c:dLblPos val="ctr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Sheet1!$B$3:$H$3</c:f>
              <c:numCache>
                <c:formatCode>0.0</c:formatCode>
                <c:ptCount val="7"/>
                <c:pt idx="0">
                  <c:v>22.2</c:v>
                </c:pt>
                <c:pt idx="1">
                  <c:v>30.1</c:v>
                </c:pt>
                <c:pt idx="2">
                  <c:v>33.200000000000003</c:v>
                </c:pt>
                <c:pt idx="3">
                  <c:v>28.1</c:v>
                </c:pt>
                <c:pt idx="4">
                  <c:v>35.9</c:v>
                </c:pt>
                <c:pt idx="5">
                  <c:v>42.7</c:v>
                </c:pt>
                <c:pt idx="6">
                  <c:v>33.4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0654B2"/>
            </a:solidFill>
            <a:ln w="23034">
              <a:noFill/>
            </a:ln>
          </c:spPr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fr-FR"/>
              </a:p>
            </c:txPr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Sheet1!$B$4:$H$4</c:f>
              <c:numCache>
                <c:formatCode>0.0</c:formatCode>
                <c:ptCount val="7"/>
                <c:pt idx="0">
                  <c:v>19.399999999999999</c:v>
                </c:pt>
                <c:pt idx="1">
                  <c:v>26.9</c:v>
                </c:pt>
                <c:pt idx="2">
                  <c:v>30.1</c:v>
                </c:pt>
                <c:pt idx="3">
                  <c:v>28.7</c:v>
                </c:pt>
                <c:pt idx="4">
                  <c:v>41.4</c:v>
                </c:pt>
                <c:pt idx="5">
                  <c:v>38.6</c:v>
                </c:pt>
                <c:pt idx="6">
                  <c:v>38.4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rgbClr val="C1C1C7"/>
            </a:solidFill>
            <a:ln w="23034">
              <a:noFill/>
            </a:ln>
          </c:spPr>
          <c:dLbls>
            <c:numFmt formatCode="#,##0.0" sourceLinked="0"/>
            <c:txPr>
              <a:bodyPr/>
              <a:lstStyle/>
              <a:p>
                <a:pPr>
                  <a:defRPr sz="1400">
                    <a:latin typeface="Calibri" pitchFamily="34" charset="0"/>
                  </a:defRPr>
                </a:pPr>
                <a:endParaRPr lang="fr-FR"/>
              </a:p>
            </c:txPr>
            <c:dLblPos val="ctr"/>
            <c:showVal val="1"/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Sheet1!$B$5:$H$5</c:f>
              <c:numCache>
                <c:formatCode>0.0</c:formatCode>
                <c:ptCount val="7"/>
                <c:pt idx="0">
                  <c:v>25</c:v>
                </c:pt>
                <c:pt idx="1">
                  <c:v>29.1</c:v>
                </c:pt>
                <c:pt idx="2">
                  <c:v>27.3</c:v>
                </c:pt>
                <c:pt idx="3">
                  <c:v>36.200000000000003</c:v>
                </c:pt>
                <c:pt idx="4">
                  <c:v>53.8</c:v>
                </c:pt>
                <c:pt idx="5">
                  <c:v>36</c:v>
                </c:pt>
                <c:pt idx="6">
                  <c:v>20</c:v>
                </c:pt>
              </c:numCache>
            </c:numRef>
          </c:val>
        </c:ser>
        <c:gapWidth val="24"/>
        <c:overlap val="100"/>
        <c:axId val="107039744"/>
        <c:axId val="107066112"/>
      </c:barChart>
      <c:catAx>
        <c:axId val="107039744"/>
        <c:scaling>
          <c:orientation val="minMax"/>
        </c:scaling>
        <c:axPos val="b"/>
        <c:numFmt formatCode="General" sourceLinked="1"/>
        <c:tickLblPos val="nextTo"/>
        <c:spPr>
          <a:ln w="8637">
            <a:noFill/>
          </a:ln>
        </c:spPr>
        <c:txPr>
          <a:bodyPr rot="0" vert="horz"/>
          <a:lstStyle/>
          <a:p>
            <a:pPr>
              <a:defRPr sz="1400"/>
            </a:pPr>
            <a:endParaRPr lang="fr-FR"/>
          </a:p>
        </c:txPr>
        <c:crossAx val="107066112"/>
        <c:crosses val="autoZero"/>
        <c:auto val="1"/>
        <c:lblAlgn val="ctr"/>
        <c:lblOffset val="0"/>
        <c:tickLblSkip val="1"/>
        <c:tickMarkSkip val="1"/>
      </c:catAx>
      <c:valAx>
        <c:axId val="107066112"/>
        <c:scaling>
          <c:orientation val="minMax"/>
          <c:max val="175"/>
          <c:min val="0"/>
        </c:scaling>
        <c:delete val="1"/>
        <c:axPos val="l"/>
        <c:numFmt formatCode="#,##0" sourceLinked="0"/>
        <c:tickLblPos val="none"/>
        <c:crossAx val="107039744"/>
        <c:crosses val="autoZero"/>
        <c:crossBetween val="between"/>
        <c:majorUnit val="20"/>
        <c:minorUnit val="10"/>
      </c:valAx>
      <c:spPr>
        <a:noFill/>
        <a:ln w="2539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lang="en-CA" sz="1610" b="1" i="0" u="none" strike="noStrike" baseline="0" noProof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5F95-026D-42C1-BF86-2C86F329C27E}" type="datetimeFigureOut">
              <a:rPr lang="fr-FR" smtClean="0"/>
              <a:pPr/>
              <a:t>05/12/2016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455E3-D003-44F7-83BF-40313C021F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D8D5AE57-63D6-485A-B73E-24D05ED6D8D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616" tIns="46808" rIns="93616" bIns="468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02AF3B2A-F821-4FE3-8FB8-DA5134B26F6E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ond ble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890" y="2895601"/>
            <a:ext cx="7545710" cy="3124199"/>
          </a:xfrm>
        </p:spPr>
        <p:txBody>
          <a:bodyPr lIns="0" tIns="0" rIns="0" bIns="0" anchor="t" anchorCtr="0">
            <a:noAutofit/>
          </a:bodyPr>
          <a:lstStyle>
            <a:lvl1pPr>
              <a:defRPr sz="3400" b="1">
                <a:solidFill>
                  <a:srgbClr val="003EA5"/>
                </a:solidFill>
                <a:latin typeface="Calibri" pitchFamily="34" charset="0"/>
              </a:defRPr>
            </a:lvl1pPr>
          </a:lstStyle>
          <a:p>
            <a:r>
              <a:rPr lang="en-CA" noProof="0" dirty="0" smtClean="0"/>
              <a:t>Click to write the title </a:t>
            </a:r>
            <a:br>
              <a:rPr lang="en-CA" noProof="0" dirty="0" smtClean="0"/>
            </a:br>
            <a:r>
              <a:rPr lang="en-CA" noProof="0" dirty="0" smtClean="0"/>
              <a:t>of the chapter</a:t>
            </a:r>
            <a:endParaRPr lang="en-CA" noProof="0" dirty="0"/>
          </a:p>
        </p:txBody>
      </p:sp>
      <p:pic>
        <p:nvPicPr>
          <p:cNvPr id="4" name="Image 3" descr="Rectangle arrond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" y="1959863"/>
            <a:ext cx="630937" cy="6309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1944000"/>
            <a:ext cx="7620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4600"/>
              </a:lnSpc>
              <a:defRPr sz="4800" b="1">
                <a:solidFill>
                  <a:srgbClr val="003EA5"/>
                </a:solidFill>
                <a:latin typeface="+mn-lt"/>
              </a:defRPr>
            </a:lvl1pPr>
          </a:lstStyle>
          <a:p>
            <a:pPr algn="ctr"/>
            <a:r>
              <a:rPr lang="fr-CA" sz="4800" b="1" kern="1200" dirty="0" smtClean="0">
                <a:solidFill>
                  <a:srgbClr val="003EA5"/>
                </a:solidFill>
                <a:latin typeface="+mn-lt"/>
                <a:ea typeface="+mn-ea"/>
                <a:cs typeface="+mn-cs"/>
              </a:rPr>
              <a:t>››</a:t>
            </a:r>
            <a:endParaRPr lang="fr-CA" sz="4800" b="1" kern="1200" dirty="0">
              <a:solidFill>
                <a:srgbClr val="003EA5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fond jau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890" y="2895601"/>
            <a:ext cx="7545710" cy="3124199"/>
          </a:xfrm>
        </p:spPr>
        <p:txBody>
          <a:bodyPr lIns="0" tIns="0" rIns="0" bIns="0" anchor="t" anchorCtr="0">
            <a:noAutofit/>
          </a:bodyPr>
          <a:lstStyle>
            <a:lvl1pPr>
              <a:defRPr sz="3400" b="1">
                <a:solidFill>
                  <a:srgbClr val="003EA5"/>
                </a:solidFill>
                <a:latin typeface="Calibri" pitchFamily="34" charset="0"/>
              </a:defRPr>
            </a:lvl1pPr>
          </a:lstStyle>
          <a:p>
            <a:r>
              <a:rPr lang="en-CA" noProof="0" dirty="0" smtClean="0"/>
              <a:t>Click to write the title </a:t>
            </a:r>
            <a:br>
              <a:rPr lang="en-CA" noProof="0" dirty="0" smtClean="0"/>
            </a:br>
            <a:r>
              <a:rPr lang="en-CA" noProof="0" dirty="0" smtClean="0"/>
              <a:t>of the chapter</a:t>
            </a:r>
            <a:endParaRPr lang="fr-CA" noProof="0" dirty="0"/>
          </a:p>
        </p:txBody>
      </p:sp>
      <p:pic>
        <p:nvPicPr>
          <p:cNvPr id="4" name="Image 3" descr="Rectangle arrond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" y="1959863"/>
            <a:ext cx="630937" cy="6309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1944000"/>
            <a:ext cx="7620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4600"/>
              </a:lnSpc>
              <a:defRPr sz="4800" b="1">
                <a:solidFill>
                  <a:srgbClr val="003EA5"/>
                </a:solidFill>
                <a:latin typeface="+mn-lt"/>
              </a:defRPr>
            </a:lvl1pPr>
          </a:lstStyle>
          <a:p>
            <a:pPr algn="ctr"/>
            <a:r>
              <a:rPr lang="fr-CA" sz="4800" b="1" kern="1200" dirty="0" smtClean="0">
                <a:solidFill>
                  <a:srgbClr val="003EA5"/>
                </a:solidFill>
                <a:latin typeface="+mn-lt"/>
                <a:ea typeface="+mn-ea"/>
                <a:cs typeface="+mn-cs"/>
              </a:rPr>
              <a:t>››</a:t>
            </a:r>
            <a:endParaRPr lang="fr-CA" sz="4800" b="1" kern="1200" dirty="0">
              <a:solidFill>
                <a:srgbClr val="003EA5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fond ve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890" y="2895601"/>
            <a:ext cx="7545710" cy="3124199"/>
          </a:xfrm>
        </p:spPr>
        <p:txBody>
          <a:bodyPr lIns="0" tIns="0" rIns="0" bIns="0" anchor="t" anchorCtr="0">
            <a:noAutofit/>
          </a:bodyPr>
          <a:lstStyle>
            <a:lvl1pPr>
              <a:defRPr sz="3400" b="1">
                <a:solidFill>
                  <a:srgbClr val="003EA5"/>
                </a:solidFill>
                <a:latin typeface="Calibri" pitchFamily="34" charset="0"/>
              </a:defRPr>
            </a:lvl1pPr>
          </a:lstStyle>
          <a:p>
            <a:r>
              <a:rPr lang="en-CA" noProof="0" dirty="0" smtClean="0"/>
              <a:t>Click to write the title </a:t>
            </a:r>
            <a:br>
              <a:rPr lang="en-CA" noProof="0" dirty="0" smtClean="0"/>
            </a:br>
            <a:r>
              <a:rPr lang="en-CA" noProof="0" dirty="0" smtClean="0"/>
              <a:t>of the chapter</a:t>
            </a:r>
            <a:endParaRPr lang="en-CA" noProof="0" dirty="0"/>
          </a:p>
        </p:txBody>
      </p:sp>
      <p:pic>
        <p:nvPicPr>
          <p:cNvPr id="4" name="Image 3" descr="Rectangle arrondi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" y="1959863"/>
            <a:ext cx="630937" cy="6309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609600" y="1944000"/>
            <a:ext cx="762000" cy="685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4600"/>
              </a:lnSpc>
              <a:defRPr sz="4800" b="1">
                <a:solidFill>
                  <a:srgbClr val="003EA5"/>
                </a:solidFill>
                <a:latin typeface="+mn-lt"/>
              </a:defRPr>
            </a:lvl1pPr>
          </a:lstStyle>
          <a:p>
            <a:pPr algn="ctr"/>
            <a:r>
              <a:rPr lang="fr-CA" sz="4800" b="1" kern="1200" dirty="0" smtClean="0">
                <a:solidFill>
                  <a:srgbClr val="003EA5"/>
                </a:solidFill>
                <a:latin typeface="+mn-lt"/>
                <a:ea typeface="+mn-ea"/>
                <a:cs typeface="+mn-cs"/>
              </a:rPr>
              <a:t>››</a:t>
            </a:r>
            <a:endParaRPr lang="fr-CA" sz="4800" b="1" kern="1200" dirty="0">
              <a:solidFill>
                <a:srgbClr val="003EA5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guli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309"/>
            <a:ext cx="7543800" cy="43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05352"/>
            <a:ext cx="8305800" cy="489544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058091"/>
            <a:ext cx="8305800" cy="30479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ier message 1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309"/>
            <a:ext cx="7543800" cy="43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20636"/>
            <a:ext cx="8305800" cy="486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rgbClr val="003E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235"/>
            <a:ext cx="8305800" cy="458856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371600"/>
            <a:ext cx="8305800" cy="3048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ier message 2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563"/>
            <a:ext cx="7543800" cy="432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4272"/>
            <a:ext cx="8305800" cy="8097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>
                <a:solidFill>
                  <a:srgbClr val="003EA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7889"/>
            <a:ext cx="8305800" cy="442911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617618"/>
            <a:ext cx="8305800" cy="30480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i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091"/>
            <a:ext cx="7543800" cy="432000"/>
          </a:xfrm>
        </p:spPr>
        <p:txBody>
          <a:bodyPr>
            <a:noAutofit/>
          </a:bodyPr>
          <a:lstStyle/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4380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305800" cy="541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1438" y="6506817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 noProof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en-CA" sz="1400" b="0" noProof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58" r:id="rId5"/>
    <p:sldLayoutId id="2147483653" r:id="rId6"/>
    <p:sldLayoutId id="214748365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3EA5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57188" indent="-357188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Calibri" pitchFamily="34" charset="0"/>
        <a:buChar char="—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1pPr>
      <a:lvl2pPr marL="715963" indent="-285750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Wingdings" pitchFamily="2" charset="2"/>
        <a:buChar char="§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2pPr>
      <a:lvl3pPr marL="987425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Wingdings" pitchFamily="2" charset="2"/>
        <a:buChar char="§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3pPr>
      <a:lvl4pPr marL="1254125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484848"/>
        </a:buClr>
        <a:buSzPct val="100000"/>
        <a:buFont typeface="Wingdings" pitchFamily="2" charset="2"/>
        <a:buChar char="§"/>
        <a:defRPr sz="2000" kern="1200">
          <a:solidFill>
            <a:srgbClr val="484848"/>
          </a:solidFill>
          <a:latin typeface="Calibri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00009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2015 Standards for PowerPoint Presentations 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43000"/>
            <a:ext cx="8305800" cy="533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80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r-CA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Typography</a:t>
            </a:r>
            <a:r>
              <a:rPr kumimoji="0" lang="fr-C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for </a:t>
            </a:r>
            <a:r>
              <a:rPr kumimoji="0" lang="fr-CA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regular</a:t>
            </a:r>
            <a:r>
              <a:rPr kumimoji="0" lang="fr-C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fr-CA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slides</a:t>
            </a:r>
            <a:endParaRPr kumimoji="0" lang="fr-CA" sz="2200" b="1" i="0" u="none" strike="noStrike" kern="1200" cap="none" spc="0" normalizeH="0" baseline="0" noProof="0" dirty="0" smtClean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Title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: 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Calibri bold, 28 point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Message: 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Calibri bold, 24 point; animation balayage à partir de gauche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Subtitle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: 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Calibri bold, 20 point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Text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: 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Calibri normal 20 point; </a:t>
            </a:r>
            <a:r>
              <a:rPr kumimoji="0" lang="fr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space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9 points </a:t>
            </a:r>
            <a:r>
              <a:rPr kumimoji="0" lang="fr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after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the paragraphe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6" name="Graphique 5"/>
          <p:cNvGraphicFramePr/>
          <p:nvPr/>
        </p:nvGraphicFramePr>
        <p:xfrm>
          <a:off x="94862" y="1828800"/>
          <a:ext cx="79248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re 30"/>
          <p:cNvSpPr txBox="1">
            <a:spLocks/>
          </p:cNvSpPr>
          <p:nvPr/>
        </p:nvSpPr>
        <p:spPr>
          <a:xfrm>
            <a:off x="450983" y="1534174"/>
            <a:ext cx="4572000" cy="675626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0" dirty="0" smtClean="0">
                <a:solidFill>
                  <a:srgbClr val="484848"/>
                </a:solidFill>
                <a:latin typeface="Calibri" pitchFamily="34" charset="0"/>
                <a:ea typeface="+mj-ea"/>
                <a:cs typeface="Arial" pitchFamily="34" charset="0"/>
              </a:rPr>
              <a:t>Title of the graph</a:t>
            </a:r>
            <a:r>
              <a:rPr kumimoji="0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/>
            </a:r>
            <a:br>
              <a:rPr kumimoji="0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</a:br>
            <a:endParaRPr kumimoji="0" lang="en-CA" sz="1400" b="0" i="0" u="none" strike="noStrike" kern="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re 30"/>
          <p:cNvSpPr txBox="1">
            <a:spLocks/>
          </p:cNvSpPr>
          <p:nvPr/>
        </p:nvSpPr>
        <p:spPr>
          <a:xfrm>
            <a:off x="5208041" y="3657600"/>
            <a:ext cx="1295400" cy="675626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3600" b="1" kern="0" dirty="0" smtClean="0">
                <a:solidFill>
                  <a:srgbClr val="484848"/>
                </a:solidFill>
                <a:latin typeface="Calibri" pitchFamily="34" charset="0"/>
                <a:ea typeface="+mj-ea"/>
                <a:cs typeface="Arial" pitchFamily="34" charset="0"/>
              </a:rPr>
              <a:t>$</a:t>
            </a: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10" name="Espace réservé du contenu 4"/>
          <p:cNvGraphicFramePr>
            <a:graphicFrameLocks/>
          </p:cNvGraphicFramePr>
          <p:nvPr/>
        </p:nvGraphicFramePr>
        <p:xfrm>
          <a:off x="5858156" y="3609393"/>
          <a:ext cx="2505182" cy="193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182"/>
              </a:tblGrid>
              <a:tr h="402544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CA" sz="1800" b="1" baseline="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 Subtitle</a:t>
                      </a:r>
                      <a:endParaRPr lang="en-CA" sz="1800" b="1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D0E5"/>
                    </a:solidFill>
                  </a:tcPr>
                </a:tc>
              </a:tr>
              <a:tr h="1250298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ct val="120000"/>
                        <a:buFont typeface="Arial" pitchFamily="34" charset="0"/>
                        <a:buNone/>
                        <a:tabLst/>
                        <a:defRPr/>
                      </a:pPr>
                      <a:endParaRPr lang="en-CA" sz="800" kern="1200" baseline="0" noProof="0" dirty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itchFamily="34" charset="0"/>
                        <a:buChar char="—"/>
                        <a:tabLst/>
                        <a:defRPr/>
                      </a:pPr>
                      <a:r>
                        <a:rPr lang="en-CA" sz="1800" kern="1200" baseline="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</a:p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itchFamily="34" charset="0"/>
                        <a:buChar char="—"/>
                        <a:tabLst/>
                        <a:defRPr/>
                      </a:pPr>
                      <a:r>
                        <a:rPr lang="en-CA" sz="1800" kern="1200" baseline="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</a:p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itchFamily="34" charset="0"/>
                        <a:buChar char="—"/>
                        <a:tabLst/>
                        <a:defRPr/>
                      </a:pPr>
                      <a:r>
                        <a:rPr lang="en-CA" sz="1800" kern="1200" baseline="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</a:p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itchFamily="34" charset="0"/>
                        <a:buChar char="—"/>
                        <a:tabLst/>
                        <a:defRPr/>
                      </a:pPr>
                      <a:r>
                        <a:rPr lang="en-CA" sz="1800" kern="1200" baseline="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Connecteur droit avec flèche 11"/>
          <p:cNvCxnSpPr/>
          <p:nvPr/>
        </p:nvCxnSpPr>
        <p:spPr bwMode="auto">
          <a:xfrm rot="10800000" flipV="1">
            <a:off x="6442074" y="4153221"/>
            <a:ext cx="550863" cy="2063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tx1"/>
            </a:outerShdw>
          </a:effectLst>
        </p:spPr>
      </p:cxnSp>
      <p:sp>
        <p:nvSpPr>
          <p:cNvPr id="12" name="ZoneTexte 12"/>
          <p:cNvSpPr txBox="1"/>
          <p:nvPr/>
        </p:nvSpPr>
        <p:spPr>
          <a:xfrm>
            <a:off x="467543" y="2639153"/>
            <a:ext cx="5018857" cy="369332"/>
          </a:xfrm>
          <a:prstGeom prst="rect">
            <a:avLst/>
          </a:prstGeom>
          <a:solidFill>
            <a:srgbClr val="F2ECC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CA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-76200" y="2021208"/>
          <a:ext cx="5715000" cy="422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24400" y="2658398"/>
            <a:ext cx="6857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Target</a:t>
            </a:r>
            <a:endParaRPr lang="en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itre 30"/>
          <p:cNvSpPr txBox="1">
            <a:spLocks/>
          </p:cNvSpPr>
          <p:nvPr/>
        </p:nvSpPr>
        <p:spPr>
          <a:xfrm>
            <a:off x="452535" y="1534174"/>
            <a:ext cx="4572000" cy="675626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0" dirty="0" smtClean="0">
                <a:solidFill>
                  <a:srgbClr val="484848"/>
                </a:solidFill>
                <a:latin typeface="Calibri" pitchFamily="34" charset="0"/>
                <a:ea typeface="+mj-ea"/>
                <a:cs typeface="Arial" pitchFamily="34" charset="0"/>
              </a:rPr>
              <a:t>Chart (2 colours)</a:t>
            </a:r>
            <a:r>
              <a:rPr kumimoji="0" lang="en-CA" sz="1800" i="0" u="none" strike="noStrike" kern="0" cap="none" spc="0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/>
            </a:r>
            <a:br>
              <a:rPr kumimoji="0" lang="en-CA" sz="1800" i="0" u="none" strike="noStrike" kern="0" cap="none" spc="0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</a:br>
            <a:r>
              <a:rPr kumimoji="0" lang="en-CA" sz="1400" b="0" i="0" u="none" strike="noStrike" kern="0" cap="none" spc="0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($)</a:t>
            </a:r>
            <a:endParaRPr kumimoji="0" lang="en-CA" sz="1400" b="0" i="0" u="none" strike="noStrike" kern="0" cap="none" spc="0" normalizeH="0" baseline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9" name="Object 3072"/>
          <p:cNvGraphicFramePr>
            <a:graphicFrameLocks noChangeAspect="1"/>
          </p:cNvGraphicFramePr>
          <p:nvPr/>
        </p:nvGraphicFramePr>
        <p:xfrm>
          <a:off x="18662" y="2137576"/>
          <a:ext cx="512527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2057"/>
          <p:cNvSpPr txBox="1">
            <a:spLocks noChangeArrowheads="1"/>
          </p:cNvSpPr>
          <p:nvPr/>
        </p:nvSpPr>
        <p:spPr bwMode="auto">
          <a:xfrm>
            <a:off x="375850" y="3544952"/>
            <a:ext cx="720725" cy="2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AB038"/>
              </a:buClr>
            </a:pPr>
            <a:r>
              <a:rPr lang="fr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95.5</a:t>
            </a:r>
            <a:endParaRPr lang="fr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 Box 2067"/>
          <p:cNvSpPr txBox="1">
            <a:spLocks noChangeArrowheads="1"/>
          </p:cNvSpPr>
          <p:nvPr/>
        </p:nvSpPr>
        <p:spPr bwMode="auto">
          <a:xfrm>
            <a:off x="1688289" y="3038540"/>
            <a:ext cx="719137" cy="2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AB038"/>
              </a:buClr>
            </a:pPr>
            <a:r>
              <a:rPr lang="fr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122.8</a:t>
            </a:r>
            <a:endParaRPr lang="fr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 Box 2056"/>
          <p:cNvSpPr txBox="1">
            <a:spLocks noChangeArrowheads="1"/>
          </p:cNvSpPr>
          <p:nvPr/>
        </p:nvSpPr>
        <p:spPr bwMode="auto">
          <a:xfrm>
            <a:off x="1063237" y="3067115"/>
            <a:ext cx="720725" cy="2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AB038"/>
              </a:buClr>
            </a:pPr>
            <a:r>
              <a:rPr lang="fr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121.0</a:t>
            </a:r>
            <a:endParaRPr lang="fr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2067"/>
          <p:cNvSpPr txBox="1">
            <a:spLocks noChangeArrowheads="1"/>
          </p:cNvSpPr>
          <p:nvPr/>
        </p:nvSpPr>
        <p:spPr bwMode="auto">
          <a:xfrm>
            <a:off x="2343202" y="3068702"/>
            <a:ext cx="720725" cy="2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AB038"/>
              </a:buClr>
            </a:pPr>
            <a:r>
              <a:rPr lang="fr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121.4</a:t>
            </a:r>
            <a:endParaRPr lang="fr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Text Box 2067"/>
          <p:cNvSpPr txBox="1">
            <a:spLocks noChangeArrowheads="1"/>
          </p:cNvSpPr>
          <p:nvPr/>
        </p:nvSpPr>
        <p:spPr bwMode="auto">
          <a:xfrm>
            <a:off x="2962133" y="2139808"/>
            <a:ext cx="792162" cy="2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AB038"/>
              </a:buClr>
            </a:pPr>
            <a:r>
              <a:rPr lang="fr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169.8</a:t>
            </a:r>
            <a:endParaRPr lang="fr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610415" y="2260594"/>
            <a:ext cx="771525" cy="2970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AB038"/>
              </a:buClr>
            </a:pPr>
            <a:r>
              <a:rPr lang="fr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163.6</a:t>
            </a:r>
            <a:endParaRPr lang="fr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2" name="Tableau 24"/>
          <p:cNvGraphicFramePr>
            <a:graphicFrameLocks noGrp="1"/>
          </p:cNvGraphicFramePr>
          <p:nvPr/>
        </p:nvGraphicFramePr>
        <p:xfrm>
          <a:off x="5598280" y="3200400"/>
          <a:ext cx="2740340" cy="2373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000"/>
                <a:gridCol w="940340"/>
              </a:tblGrid>
              <a:tr h="325201">
                <a:tc>
                  <a:txBody>
                    <a:bodyPr/>
                    <a:lstStyle/>
                    <a:p>
                      <a:r>
                        <a:rPr lang="en-CA" sz="16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Subtitle</a:t>
                      </a:r>
                      <a:endParaRPr lang="en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E"/>
                    </a:solidFill>
                  </a:tcPr>
                </a:tc>
              </a:tr>
              <a:tr h="434728">
                <a:tc>
                  <a:txBody>
                    <a:bodyPr/>
                    <a:lstStyle/>
                    <a:p>
                      <a:r>
                        <a:rPr lang="en-CA" sz="1600" b="1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b="1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●</a:t>
                      </a:r>
                      <a:endParaRPr lang="en-CA" sz="1600" b="1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28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504">
                <a:tc>
                  <a:txBody>
                    <a:bodyPr/>
                    <a:lstStyle/>
                    <a:p>
                      <a:r>
                        <a:rPr lang="en-CA" sz="1600" b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en-CA" sz="1600" b="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CA" sz="1600" b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●</a:t>
                      </a:r>
                      <a:endParaRPr lang="en-CA" sz="1600" b="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28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216">
                <a:tc>
                  <a:txBody>
                    <a:bodyPr/>
                    <a:lstStyle/>
                    <a:p>
                      <a:r>
                        <a:rPr lang="en-CA" sz="1600" b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en-CA" sz="1600" b="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CA" sz="1600" b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●</a:t>
                      </a:r>
                      <a:endParaRPr lang="en-CA" sz="1600" b="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28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928">
                <a:tc>
                  <a:txBody>
                    <a:bodyPr/>
                    <a:lstStyle/>
                    <a:p>
                      <a:r>
                        <a:rPr lang="en-CA" sz="1600" b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en-CA" sz="1600" b="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tabLst/>
                      </a:pPr>
                      <a:r>
                        <a:rPr lang="en-CA" sz="1600" b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●</a:t>
                      </a:r>
                      <a:endParaRPr lang="en-CA" sz="1600" b="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28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6033">
                <a:tc>
                  <a:txBody>
                    <a:bodyPr/>
                    <a:lstStyle/>
                    <a:p>
                      <a:r>
                        <a:rPr lang="en-CA" sz="1600" b="1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Text</a:t>
                      </a:r>
                    </a:p>
                  </a:txBody>
                  <a:tcPr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98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600" b="1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●</a:t>
                      </a:r>
                      <a:endParaRPr lang="en-CA" sz="1600" b="1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28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983"/>
                    </a:solidFill>
                  </a:tcPr>
                </a:tc>
              </a:tr>
            </a:tbl>
          </a:graphicData>
        </a:graphic>
      </p:graphicFrame>
      <p:sp>
        <p:nvSpPr>
          <p:cNvPr id="25" name="Text Box 2067"/>
          <p:cNvSpPr txBox="1">
            <a:spLocks noChangeArrowheads="1"/>
          </p:cNvSpPr>
          <p:nvPr/>
        </p:nvSpPr>
        <p:spPr bwMode="auto">
          <a:xfrm>
            <a:off x="4276195" y="2842749"/>
            <a:ext cx="792162" cy="29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DAB038"/>
              </a:buClr>
            </a:pPr>
            <a:r>
              <a:rPr lang="en-CA" sz="1400" b="1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128.1</a:t>
            </a:r>
            <a:endParaRPr lang="en-CA" sz="1400" b="1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470861" y="6460173"/>
            <a:ext cx="7416279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1600" indent="-101600">
              <a:lnSpc>
                <a:spcPct val="95000"/>
              </a:lnSpc>
              <a:buClr>
                <a:srgbClr val="DAB038"/>
              </a:buClr>
            </a:pPr>
            <a:r>
              <a:rPr lang="fr-CA" sz="1100" b="0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1 </a:t>
            </a:r>
            <a:r>
              <a:rPr lang="fr-CA" sz="1100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Note</a:t>
            </a:r>
            <a:r>
              <a:rPr lang="fr-CA" sz="1100" b="0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marL="101600" indent="-101600">
              <a:lnSpc>
                <a:spcPct val="95000"/>
              </a:lnSpc>
              <a:buClr>
                <a:srgbClr val="DAB038"/>
              </a:buClr>
            </a:pPr>
            <a:r>
              <a:rPr lang="fr-CA" sz="1100" b="0" dirty="0" smtClean="0">
                <a:solidFill>
                  <a:srgbClr val="484848"/>
                </a:solidFill>
                <a:latin typeface="Calibri" pitchFamily="34" charset="0"/>
                <a:cs typeface="Arial" pitchFamily="34" charset="0"/>
              </a:rPr>
              <a:t>2 Note.</a:t>
            </a:r>
            <a:endParaRPr lang="fr-CA" sz="1100" b="0" dirty="0">
              <a:solidFill>
                <a:srgbClr val="48484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Titre 30"/>
          <p:cNvSpPr txBox="1">
            <a:spLocks/>
          </p:cNvSpPr>
          <p:nvPr/>
        </p:nvSpPr>
        <p:spPr>
          <a:xfrm>
            <a:off x="453751" y="1534174"/>
            <a:ext cx="4572000" cy="675626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0" dirty="0" smtClean="0">
                <a:solidFill>
                  <a:srgbClr val="484848"/>
                </a:solidFill>
                <a:latin typeface="Calibri" pitchFamily="34" charset="0"/>
                <a:ea typeface="+mj-ea"/>
                <a:cs typeface="Arial" pitchFamily="34" charset="0"/>
              </a:rPr>
              <a:t>Chart (several colours)</a:t>
            </a:r>
            <a:r>
              <a:rPr kumimoji="0" lang="en-CA" sz="1800" i="0" u="none" strike="noStrike" kern="0" cap="none" spc="0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/>
            </a:r>
            <a:br>
              <a:rPr kumimoji="0" lang="en-CA" sz="1800" i="0" u="none" strike="noStrike" kern="0" cap="none" spc="0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</a:br>
            <a:r>
              <a:rPr kumimoji="0" lang="en-CA" sz="1400" b="0" i="0" u="none" strike="noStrike" kern="0" cap="none" spc="0" normalizeH="0" baseline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($)</a:t>
            </a:r>
            <a:endParaRPr kumimoji="0" lang="en-CA" sz="1400" b="0" i="0" u="none" strike="noStrike" kern="0" cap="none" spc="0" normalizeH="0" baseline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9" name="Espace réservé du contenu 4"/>
          <p:cNvGraphicFramePr>
            <a:graphicFrameLocks/>
          </p:cNvGraphicFramePr>
          <p:nvPr/>
        </p:nvGraphicFramePr>
        <p:xfrm>
          <a:off x="461865" y="2209800"/>
          <a:ext cx="8272413" cy="35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000"/>
                <a:gridCol w="792000"/>
                <a:gridCol w="792000"/>
                <a:gridCol w="828000"/>
                <a:gridCol w="864000"/>
                <a:gridCol w="864000"/>
                <a:gridCol w="748413"/>
              </a:tblGrid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fr-CA" sz="16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($Million)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Q4/12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Q4/11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Var.</a:t>
                      </a:r>
                      <a:endParaRPr lang="fr-CA" sz="160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noProof="0" dirty="0" err="1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Year</a:t>
                      </a:r>
                      <a:r>
                        <a:rPr lang="fr-CA" sz="16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/12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D9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noProof="0" dirty="0" err="1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Year</a:t>
                      </a:r>
                      <a:r>
                        <a:rPr lang="fr-CA" sz="16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/11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noProof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Var.</a:t>
                      </a:r>
                      <a:endParaRPr lang="fr-CA" sz="1600" noProof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36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D7EE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fr-CA" sz="1600" noProof="0" dirty="0" err="1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kern="12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3,124.4</a:t>
                      </a: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1,246.9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108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l"/>
                      <a:r>
                        <a:rPr lang="fr-CA" sz="1600" noProof="0" dirty="0" err="1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790.8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3,543.6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108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fr-CA" sz="1600" noProof="0" dirty="0" err="1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339.5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1,305.6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108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fr-CA" sz="1600" noProof="0" dirty="0" err="1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240.3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708.6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108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fr-CA" sz="1600" noProof="0" dirty="0" err="1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Text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52.7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203.8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108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880">
                <a:tc>
                  <a:txBody>
                    <a:bodyPr/>
                    <a:lstStyle/>
                    <a:p>
                      <a:pPr algn="l"/>
                      <a:r>
                        <a:rPr lang="fr-CA" sz="160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  <a:endParaRPr lang="fr-CA" sz="1600" noProof="0" dirty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36000" marR="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1,747.7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endParaRPr lang="fr-CA" sz="1600" b="1" kern="1200" baseline="0" noProof="0" smtClean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2000" marT="108000" marB="10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D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0" kern="1200" noProof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7,008.5</a:t>
                      </a:r>
                      <a:endParaRPr lang="fr-CA" sz="1600" b="0" noProof="0" smtClean="0">
                        <a:solidFill>
                          <a:srgbClr val="484848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72000" marR="108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kern="1200" baseline="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●</a:t>
                      </a:r>
                      <a:r>
                        <a:rPr lang="fr-CA" sz="1600" b="0" kern="1200" baseline="0" noProof="0" dirty="0" smtClean="0">
                          <a:solidFill>
                            <a:srgbClr val="484848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  <a:sym typeface="Wingdings"/>
                        </a:rPr>
                        <a:t>%</a:t>
                      </a:r>
                      <a:endParaRPr lang="fr-CA" sz="1600" kern="1200" noProof="0" dirty="0">
                        <a:solidFill>
                          <a:srgbClr val="484848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44000" marT="108000" marB="108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84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re 30"/>
          <p:cNvSpPr txBox="1">
            <a:spLocks/>
          </p:cNvSpPr>
          <p:nvPr/>
        </p:nvSpPr>
        <p:spPr>
          <a:xfrm>
            <a:off x="457200" y="1534174"/>
            <a:ext cx="4572000" cy="675626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b="1" kern="0" dirty="0" err="1" smtClean="0">
                <a:solidFill>
                  <a:srgbClr val="484848"/>
                </a:solidFill>
                <a:latin typeface="Calibri" pitchFamily="34" charset="0"/>
                <a:ea typeface="+mj-ea"/>
                <a:cs typeface="Arial" pitchFamily="34" charset="0"/>
              </a:rPr>
              <a:t>Title</a:t>
            </a:r>
            <a:r>
              <a:rPr lang="fr-CA" b="1" kern="0" dirty="0" smtClean="0">
                <a:solidFill>
                  <a:srgbClr val="484848"/>
                </a:solidFill>
                <a:latin typeface="Calibri" pitchFamily="34" charset="0"/>
                <a:ea typeface="+mj-ea"/>
                <a:cs typeface="Arial" pitchFamily="34" charset="0"/>
              </a:rPr>
              <a:t> of the graph</a:t>
            </a:r>
            <a:r>
              <a:rPr kumimoji="0" lang="fr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/>
            </a:r>
            <a:br>
              <a:rPr kumimoji="0" lang="fr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</a:br>
            <a:endParaRPr kumimoji="0" lang="fr-CA" sz="1400" b="0" i="0" u="none" strike="noStrike" kern="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RM143A-59_Fermeture_12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2015 Standards for PowerPoint Presentations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305800" cy="5334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84848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Colour</a:t>
            </a:r>
            <a:endParaRPr kumimoji="0" lang="fr-CA" sz="2000" b="1" i="0" u="none" strike="noStrike" kern="1200" cap="none" spc="0" normalizeH="0" baseline="0" noProof="0" dirty="0" smtClean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Title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(</a:t>
            </a: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regular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slides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):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 Blue, R: 0   G: 62   B: 165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Message (</a:t>
            </a: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reguler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slides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):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Blue, R: 0   G: 62   B: 165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Subtitle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,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fr-CA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text</a:t>
            </a:r>
            <a:r>
              <a:rPr kumimoji="0" lang="fr-CA" sz="2000" b="1" i="0" u="none" strike="noStrike" kern="1200" cap="none" spc="0" normalizeH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and </a:t>
            </a:r>
            <a:r>
              <a:rPr kumimoji="0" lang="fr-CA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bullets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: 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Black 85%, R: 72   G: 72   B: 72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484848"/>
              </a:buClr>
              <a:buSzPct val="100000"/>
              <a:buFont typeface="Calibri" pitchFamily="34" charset="0"/>
              <a:buChar char="—"/>
              <a:tabLst/>
              <a:defRPr/>
            </a:pP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Tables, </a:t>
            </a:r>
            <a:r>
              <a:rPr kumimoji="0" lang="fr-C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charts</a:t>
            </a:r>
            <a:r>
              <a:rPr kumimoji="0" lang="fr-C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and graphs : </a:t>
            </a:r>
            <a:r>
              <a:rPr kumimoji="0" lang="fr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See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r>
              <a:rPr kumimoji="0" lang="fr-C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slides</a:t>
            </a:r>
            <a:r>
              <a:rPr kumimoji="0" lang="fr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10-11-12-13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Ouverture A_12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7807" y="3511737"/>
            <a:ext cx="4980993" cy="1261800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fr-CA" sz="2400" dirty="0" smtClean="0"/>
              <a:t>Name</a:t>
            </a:r>
            <a:br>
              <a:rPr lang="fr-CA" sz="2400" dirty="0" smtClean="0"/>
            </a:br>
            <a:r>
              <a:rPr lang="fr-CA" sz="1800" dirty="0" smtClean="0"/>
              <a:t>Job </a:t>
            </a:r>
            <a:r>
              <a:rPr lang="fr-CA" sz="1800" dirty="0" err="1" smtClean="0"/>
              <a:t>title</a:t>
            </a:r>
            <a:endParaRPr lang="fr-CA" sz="18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57807" y="1401145"/>
            <a:ext cx="4142793" cy="21802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80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fr-C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E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Title</a:t>
            </a:r>
            <a: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E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the</a:t>
            </a:r>
            <a:br>
              <a:rPr kumimoji="0" lang="fr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E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fr-C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EA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presentation</a:t>
            </a:r>
            <a:endParaRPr kumimoji="0" lang="fr-CA" sz="3600" b="1" i="0" u="none" strike="noStrike" kern="1200" cap="none" spc="0" normalizeH="0" baseline="0" noProof="0" dirty="0">
              <a:ln>
                <a:noFill/>
              </a:ln>
              <a:solidFill>
                <a:srgbClr val="003EA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676469" y="4980801"/>
            <a:ext cx="38099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CA" sz="1200" dirty="0" err="1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lang="fr-CA" sz="1200" dirty="0" smtClean="0">
                <a:solidFill>
                  <a:srgbClr val="484848"/>
                </a:solidFill>
                <a:latin typeface="Arial" pitchFamily="34" charset="0"/>
                <a:cs typeface="Arial" pitchFamily="34" charset="0"/>
              </a:rPr>
              <a:t> 25, 2016</a:t>
            </a:r>
            <a:endParaRPr lang="fr-CA" sz="1200" dirty="0">
              <a:solidFill>
                <a:srgbClr val="48484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238</Words>
  <Application>Microsoft Office PowerPoint</Application>
  <PresentationFormat>Affichage à l'écran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2015 Standards for PowerPoint Presentations </vt:lpstr>
      <vt:lpstr>2015 Standards for PowerPoint Presentations </vt:lpstr>
      <vt:lpstr>Name Job title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Dumas, Pierre (communications)</dc:creator>
  <cp:lastModifiedBy>lisrmn</cp:lastModifiedBy>
  <cp:revision>166</cp:revision>
  <dcterms:created xsi:type="dcterms:W3CDTF">2006-08-16T00:00:00Z</dcterms:created>
  <dcterms:modified xsi:type="dcterms:W3CDTF">2016-12-05T16:15:42Z</dcterms:modified>
</cp:coreProperties>
</file>